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handoutMasterIdLst>
    <p:handoutMasterId r:id="rId22"/>
  </p:handoutMasterIdLst>
  <p:sldIdLst>
    <p:sldId id="339" r:id="rId2"/>
    <p:sldId id="346" r:id="rId3"/>
    <p:sldId id="340" r:id="rId4"/>
    <p:sldId id="341" r:id="rId5"/>
    <p:sldId id="342" r:id="rId6"/>
    <p:sldId id="343" r:id="rId7"/>
    <p:sldId id="296" r:id="rId8"/>
    <p:sldId id="297" r:id="rId9"/>
    <p:sldId id="299" r:id="rId10"/>
    <p:sldId id="348" r:id="rId11"/>
    <p:sldId id="350" r:id="rId12"/>
    <p:sldId id="319" r:id="rId13"/>
    <p:sldId id="320" r:id="rId14"/>
    <p:sldId id="321" r:id="rId15"/>
    <p:sldId id="322" r:id="rId16"/>
    <p:sldId id="323" r:id="rId17"/>
    <p:sldId id="281" r:id="rId18"/>
    <p:sldId id="301" r:id="rId19"/>
    <p:sldId id="283" r:id="rId20"/>
  </p:sldIdLst>
  <p:sldSz cx="9144000" cy="6858000" type="screen4x3"/>
  <p:notesSz cx="6742113" cy="98758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69" autoAdjust="0"/>
    <p:restoredTop sz="94129" autoAdjust="0"/>
  </p:normalViewPr>
  <p:slideViewPr>
    <p:cSldViewPr>
      <p:cViewPr>
        <p:scale>
          <a:sx n="75" d="100"/>
          <a:sy n="75" d="100"/>
        </p:scale>
        <p:origin x="-2652" y="-10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6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1;&#1080;&#1085;&#1086;&#1084;\&#1055;&#1083;&#1072;&#1085;&#1099;\2023\&#1043;&#1088;&#1072;&#1092;&#1080;&#1082;%20&#1103;&#1085;&#1074;&#1072;&#1088;&#1100;%2020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496-4C63-B58F-4A8D9F3BC923}"/>
              </c:ext>
            </c:extLst>
          </c:dPt>
          <c:dPt>
            <c:idx val="1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496-4C63-B58F-4A8D9F3BC923}"/>
              </c:ext>
            </c:extLst>
          </c:dPt>
          <c:dLbls>
            <c:dLbl>
              <c:idx val="0"/>
              <c:layout>
                <c:manualLayout>
                  <c:x val="-0.20965944412949303"/>
                  <c:y val="-0.2036204564011180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  <a:defRPr sz="18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F9D8B1B-4497-4C1C-8179-3F3DFC0E50AC}" type="CATEGORYNAME">
                      <a:rPr lang="ru-RU" sz="180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lnSpc>
                          <a:spcPct val="90000"/>
                        </a:lnSpc>
                        <a:defRPr sz="1800" b="1" i="0" u="none" strike="noStrik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800" baseline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>
                      <a:lnSpc>
                        <a:spcPct val="90000"/>
                      </a:lnSpc>
                      <a:defRPr sz="18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AA4512A-72FA-4471-B56B-7E3BC3DBB826}" type="VALUE">
                      <a:rPr lang="ru-RU" sz="1800" baseline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lnSpc>
                          <a:spcPct val="90000"/>
                        </a:lnSpc>
                        <a:defRPr sz="1800" b="1" i="0" u="none" strike="noStrik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showCatNam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496-4C63-B58F-4A8D9F3BC92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9339634775962184E-2"/>
                  <c:y val="6.881096125537135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  <a:defRPr sz="18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90105ABF-2AD9-4A35-8979-AD791CE0228C}" type="CATEGORYNAME">
                      <a:rPr lang="ru-RU" sz="180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lnSpc>
                          <a:spcPct val="90000"/>
                        </a:lnSpc>
                        <a:defRPr sz="1800" b="1" i="0" u="none" strike="noStrik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800" baseline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>
                      <a:lnSpc>
                        <a:spcPct val="90000"/>
                      </a:lnSpc>
                      <a:defRPr sz="18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C30E0343-FDD3-46AC-9D41-7C28B41875CB}" type="VALUE">
                      <a:rPr lang="ru-RU" sz="1800" baseline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lnSpc>
                          <a:spcPct val="90000"/>
                        </a:lnSpc>
                        <a:defRPr sz="1800" b="1" i="0" u="none" strike="noStrik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showCatNam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496-4C63-B58F-4A8D9F3BC923}"/>
                </c:ext>
                <c:ext xmlns:c15="http://schemas.microsoft.com/office/drawing/2012/chart" uri="{CE6537A1-D6FC-4f65-9D91-7224C49458BB}">
                  <c15:layout>
                    <c:manualLayout>
                      <c:w val="0.31662948703703409"/>
                      <c:h val="0.36385408037379829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Лист1!$A$1:$A$2</c:f>
              <c:strCache>
                <c:ptCount val="2"/>
                <c:pt idx="0">
                  <c:v>Обязательная часть</c:v>
                </c:pt>
                <c:pt idx="1">
                  <c:v>Часть, формируемая участниками образовательных отношений</c:v>
                </c:pt>
              </c:strCache>
            </c:strRef>
          </c:cat>
          <c:val>
            <c:numRef>
              <c:f>Лист1!$B$1:$B$2</c:f>
              <c:numCache>
                <c:formatCode>0%</c:formatCode>
                <c:ptCount val="2"/>
                <c:pt idx="0">
                  <c:v>0.60000000000000031</c:v>
                </c:pt>
                <c:pt idx="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496-4C63-B58F-4A8D9F3BC923}"/>
            </c:ext>
          </c:extLst>
        </c:ser>
        <c:dLbls>
          <c:showVal val="1"/>
          <c:showCatName val="1"/>
        </c:dLbls>
      </c:pie3D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3B185FD-ECC1-4C98-BE68-062A80F3455A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80538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9525" y="9380538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68A8FDD-8995-4A46-9E5E-732A72209F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E54E3CD-5837-40AD-9DB0-37022BB5F5FE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688" y="4691063"/>
            <a:ext cx="5392737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0538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525" y="9380538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5BD53BA-48B5-46CC-9ABE-EA9E90739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0EFC0-CCDF-4B9C-B26A-A0EB47180758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FC168-25C4-4E40-B439-C18057218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C8240-3A7E-4C02-96F9-74EBC03BD330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473EB-9135-48C4-A603-6F7DE791F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BF853-43C1-469C-A783-9F434ED79D74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B06B7-0B74-4ECF-AD26-05D0BCE43F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D1104-6A6F-4E89-B44B-1D7B03B4310D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EB9AE-0FC9-4A70-A0D2-685FD8B7E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28182-518D-42BB-BD8A-45606999AE5B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97240-D170-431A-9C48-F6FB405F5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F5961-2DA7-4F05-B610-85E756E9810C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6A43F-D595-4EDC-9A79-F5FEB2053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6F96E-DC3A-4A71-BB80-E522C719D939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2F334-0E6F-492B-BA02-A720F5647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D121-D930-48D3-85E6-F7590AE4850A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64C0A-ECAB-40F8-B7FB-5EFFDB91D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AA07C-955D-45F8-83F4-B01016D2B9BD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0E116-7645-4C96-AE0D-5B46F02AB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9AF67-4F59-42D9-BC73-BE8E9CEDD021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27C82-2523-4189-8590-3364FFBA8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B8B96-8919-4430-B63A-CEA72367BF5E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F9B76-6346-4869-A96A-C78C8C0D5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D59435-4295-40D2-930D-61A994AFF8E6}" type="datetimeFigureOut">
              <a:rPr lang="ru-RU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CD261E-E225-41CB-98BB-DCDB9BBC8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98" r:id="rId9"/>
    <p:sldLayoutId id="2147483689" r:id="rId10"/>
    <p:sldLayoutId id="2147483688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vip.1obraz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431800" y="2384425"/>
            <a:ext cx="8496300" cy="1728788"/>
          </a:xfrm>
        </p:spPr>
        <p:txBody>
          <a:bodyPr/>
          <a:lstStyle/>
          <a:p>
            <a:pPr algn="ctr"/>
            <a:r>
              <a:rPr lang="ru-RU" sz="4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«Внедрение в практику работы </a:t>
            </a:r>
          </a:p>
          <a:p>
            <a:pPr algn="ctr"/>
            <a:r>
              <a:rPr lang="ru-RU" sz="4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ДОУ ФОП ДО»</a:t>
            </a:r>
            <a:endParaRPr lang="ru-RU" sz="46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2"/>
          <p:cNvSpPr>
            <a:spLocks noChangeArrowheads="1"/>
          </p:cNvSpPr>
          <p:nvPr/>
        </p:nvSpPr>
        <p:spPr bwMode="auto">
          <a:xfrm>
            <a:off x="250825" y="333375"/>
            <a:ext cx="8497888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i="1" u="sng">
                <a:latin typeface="Times New Roman" pitchFamily="18" charset="0"/>
                <a:cs typeface="Times New Roman" pitchFamily="18" charset="0"/>
              </a:rPr>
              <a:t>Цель новой ФОП ДО</a:t>
            </a:r>
          </a:p>
          <a:p>
            <a:pPr algn="ctr"/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разностороннее развитие в период дошкольного детства с учетом возрастных и индивидуальных особенностей на основе духовно-нравственных ценностей российского народа </a:t>
            </a:r>
            <a:r>
              <a:rPr lang="ru-RU" sz="2400" i="1">
                <a:latin typeface="Times New Roman" pitchFamily="18" charset="0"/>
                <a:cs typeface="Times New Roman" pitchFamily="18" charset="0"/>
              </a:rPr>
              <a:t>(жизнь, достоинство, права и свободы человека, патриотизм, гражданственность, служение Отечеству,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России),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исторических и национально-культурных традиций.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825" y="333375"/>
            <a:ext cx="8713788" cy="60007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 (новое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 России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дошкольного образования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образовательной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 соответствии с возрастными особенностями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 базовым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российского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народа, создание условий для формирования ценностного отношения к окружающему миру, становления опыта действий и поступков на основе осмысления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структурировать содержание образовательной деятельности на основе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индивидуальных особенностей развития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 равного доступа к образованию для всех детей дошкольного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учетом разнообразия образовательных потребностей и индивидуальных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охрану и укрепление физического и психического здоровья детей, в том числе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эмоционального благополучия;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физических, личностных, нравственных качеств и основ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художественно-творческих способностей ребенка, его инициативности, самостоятельности и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поддержку семье и повышение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вопросах воспитания, обучения и развития, охраны и укрепления здоровья детей, обеспечения 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детьми на этапе завершения ДО уровня развития,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достаточного для успешного освоения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ими образовательных программ начального общего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568952" cy="1008112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i="1" dirty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Образовательная область </a:t>
            </a:r>
            <a:r>
              <a:rPr lang="ru-RU" sz="2400" i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«Социально-коммуникативное развитие» </a:t>
            </a:r>
            <a:r>
              <a:rPr lang="ru-RU" sz="2400" i="1" dirty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направлена на</a:t>
            </a:r>
            <a:r>
              <a:rPr lang="ru-RU" sz="2400" i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:</a:t>
            </a:r>
            <a:endParaRPr lang="ru-RU" sz="2400" i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196975"/>
            <a:ext cx="8569325" cy="5472113"/>
          </a:xfrm>
        </p:spPr>
        <p:txBody>
          <a:bodyPr rtlCol="0">
            <a:noAutofit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 и присвоение норм, правил поведения и морально нравственных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ценностей, принятых в российском обществе;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общения ребенка со взрослыми и сверстниками, формирование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к совместной деятельности и сотрудничеству;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ребенка основ гражданственности и патриотизма, уважительного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и чувства принадлежности к своей семье, сообществу детей и взрослых в Организации,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региону проживания и стране в целом;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эмоциональной отзывчивости и сопереживания, социального и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эмоционального интеллекта,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гуманных чувств и отношений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самостоятельности и инициативности, планирования и регуляции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собственных действий;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позитивных установок к различным видам труда и творчества;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социальной навигации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безопасного поведения в быту и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природе, социуме и </a:t>
            </a:r>
            <a:r>
              <a:rPr lang="ru-RU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медиапространстве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(цифровой среде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24936" cy="1143000"/>
          </a:xfrm>
        </p:spPr>
        <p:txBody>
          <a:bodyPr/>
          <a:lstStyle/>
          <a:p>
            <a:pPr marL="0" indent="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развитие»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8" name="Объект 2"/>
          <p:cNvSpPr>
            <a:spLocks noGrp="1"/>
          </p:cNvSpPr>
          <p:nvPr>
            <p:ph sz="quarter" idx="13"/>
          </p:nvPr>
        </p:nvSpPr>
        <p:spPr>
          <a:xfrm>
            <a:off x="250825" y="1196975"/>
            <a:ext cx="8642350" cy="5805488"/>
          </a:xfrm>
        </p:spPr>
        <p:txBody>
          <a:bodyPr/>
          <a:lstStyle/>
          <a:p>
            <a:pPr marL="0">
              <a:spcBef>
                <a:spcPct val="0"/>
              </a:spcBef>
              <a:spcAft>
                <a:spcPct val="0"/>
              </a:spcAft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любознательности, интереса и мотивации к познавательной деятельности;</a:t>
            </a:r>
          </a:p>
          <a:p>
            <a:pPr marL="0">
              <a:spcBef>
                <a:spcPct val="0"/>
              </a:spcBef>
              <a:spcAft>
                <a:spcPct val="0"/>
              </a:spcAft>
            </a:pP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сенсорных эталонов и перцептивных (обследовательских) действий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поисковых исследовательских умений, мыслительных операций, воображения и способности к творческому преобразованию объектов познания, становление сознания;</a:t>
            </a:r>
          </a:p>
          <a:p>
            <a:pPr marL="0">
              <a:spcBef>
                <a:spcPct val="0"/>
              </a:spcBef>
              <a:spcAft>
                <a:spcPct val="0"/>
              </a:spcAft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целостной картины мира, представлений об объектах окружающего мира, их свойствах и отношениях;</a:t>
            </a:r>
          </a:p>
          <a:p>
            <a:pPr marL="0">
              <a:spcBef>
                <a:spcPct val="0"/>
              </a:spcBef>
              <a:spcAft>
                <a:spcPct val="0"/>
              </a:spcAft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основ экологической культуры, знаний об особенностях и </a:t>
            </a: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многообразии природы Родного края и различных континентов, </a:t>
            </a: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взаимосвязях внутри природных сообществ и роли человека в природе, правилах поведения в природной среде, воспитание гуманного отношения к природе;</a:t>
            </a:r>
          </a:p>
          <a:p>
            <a:pPr marL="0">
              <a:spcBef>
                <a:spcPct val="0"/>
              </a:spcBef>
              <a:spcAft>
                <a:spcPct val="0"/>
              </a:spcAft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представлений о себе и ближайшем социальном окружении, культурно-исторических событиях, традициях и социокультурных ценностях малой родины и Отечества, многообразии стран и народов мира;</a:t>
            </a:r>
          </a:p>
          <a:p>
            <a:pPr marL="0">
              <a:spcBef>
                <a:spcPct val="0"/>
              </a:spcBef>
              <a:spcAft>
                <a:spcPct val="0"/>
              </a:spcAft>
            </a:pP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представлений о количестве, числе, счете, величине, геометрических фигурах, пространстве, времени, математических зависимостях и отношениях этих категорий, овладение логико-математическими способами их познания;</a:t>
            </a:r>
          </a:p>
          <a:p>
            <a:pPr marL="0">
              <a:spcBef>
                <a:spcPct val="0"/>
              </a:spcBef>
              <a:spcAft>
                <a:spcPct val="0"/>
              </a:spcAft>
            </a:pP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представлений о цифровых средствах познания окружающего мира, способах их безопасного использования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792089"/>
          </a:xfrm>
        </p:spPr>
        <p:txBody>
          <a:bodyPr/>
          <a:lstStyle/>
          <a:p>
            <a:pPr marL="0" indent="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 включает: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628775"/>
            <a:ext cx="8497888" cy="5040313"/>
          </a:xfrm>
        </p:spPr>
        <p:txBody>
          <a:bodyPr rtlCol="0">
            <a:noAutofit/>
          </a:bodyPr>
          <a:lstStyle/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речью как средством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коммуникации, познания и самовыражения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правильного звукопроизношения;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звуковой и интонационной культуры речи;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фонематического слуха; обогащение активного 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пассивного словарного запаса;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грамматически правильной и связной речи (диалогической и монологической);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литературными произведениями различных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жанров (фольклор, художественная и познавательная литература), формирование их осмысленного восприятия;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творчества;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предпосылок к обучению грамоте.</a:t>
            </a:r>
          </a:p>
          <a:p>
            <a:pPr indent="-182880" algn="just" fontAlgn="auto">
              <a:buClr>
                <a:schemeClr val="accent6">
                  <a:lumMod val="75000"/>
                </a:schemeClr>
              </a:buClr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04856" cy="792088"/>
          </a:xfrm>
        </p:spPr>
        <p:txBody>
          <a:bodyPr/>
          <a:lstStyle/>
          <a:p>
            <a:pPr marL="0" indent="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dirty="0">
                <a:solidFill>
                  <a:schemeClr val="tx1"/>
                </a:solidFill>
                <a:latin typeface="+mn-lt"/>
              </a:rPr>
              <a:t>Образовательная 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область «Художественно-эстетическое развитие» предполагает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8313" y="1341438"/>
            <a:ext cx="8351837" cy="5183187"/>
          </a:xfrm>
        </p:spPr>
        <p:txBody>
          <a:bodyPr rtlCol="0">
            <a:no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предпосылок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ценностно-смыслового восприятия и понимания мира природы и произведений искусства (словесного, музыкального, изобразительного);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эстетического и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эмоционально-нравственного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к окружающему миру, воспитание эстетического вкуса;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представлений о видах искусства (музыка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живопись,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театр, народное искусство и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другое);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художественных умений и навыков в разных видах деятельности (рисовании, лепке, аппликации, художественном конструировании, пении, игре на детских музыкальных инструментах, музыкально-ритмических движениях, словесном творчестве и другое);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разнообразных средств художественной выразительности в различных видах искусства;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художественно-творческих способностей ребенка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повседневной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и различных видах досуговой деятельности (праздники, развлечения и другое);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поддержку самостоятельной творческой деятельности детей (изобразительной, конструктивной, музыкальной, художественно-речевой, театрализованной и другое).</a:t>
            </a:r>
          </a:p>
          <a:p>
            <a:pPr indent="-182880" algn="just" fontAlgn="auto">
              <a:buClr>
                <a:schemeClr val="accent6">
                  <a:lumMod val="75000"/>
                </a:schemeClr>
              </a:buClr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39"/>
            <a:ext cx="8229600" cy="792089"/>
          </a:xfrm>
        </p:spPr>
        <p:txBody>
          <a:bodyPr/>
          <a:lstStyle/>
          <a:p>
            <a:pPr marL="0" indent="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dirty="0">
                <a:solidFill>
                  <a:schemeClr val="tx1"/>
                </a:solidFill>
                <a:latin typeface="+mn-lt"/>
              </a:rPr>
              <a:t>Образовательная 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область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«Физическое развитие» предусматривает: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288" y="1052513"/>
            <a:ext cx="8374062" cy="5616575"/>
          </a:xfrm>
        </p:spPr>
        <p:txBody>
          <a:bodyPr rtlCol="0">
            <a:no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психофизических качеств (быстрота, сила, ловкость, выносливость, гибкость), координационных способностей, крупных групп мышц и мелкой моторики;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опорно-двигательного аппарата, развитие равновесия, глазомера, ориентировки в пространстве;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основными движениями (метание, ползание, лазанье, ходьба, бег, прыжки);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ребенком двигательного опыта в различных видах деятельности детей,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общеразвивающим упражнениям, музыкально-ритмическим движениям, подвижным играм, спортивным упражнениям и элементам спортивных игр (баскетбол, футбол, хоккей, бадминтон, настольный теннис, городки, кегли и другое);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нравственно-волевых качеств (воля, смелость, выдержка и другое);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интереса к различным видам спорта и чувства гордости за выдающиеся достижения российских спортсменов;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здоровому образу жизни и активному отдыху,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здоровье, способах его сохранения и укрепления, правилах безопасного поведения в разных видах двигательной деятельности, воспитание бережного отношения к своему здоровью и здоровью окружающих.</a:t>
            </a:r>
          </a:p>
          <a:p>
            <a:pPr indent="-182880" algn="just" fontAlgn="auto">
              <a:buClr>
                <a:schemeClr val="accent6">
                  <a:lumMod val="75000"/>
                </a:schemeClr>
              </a:buClr>
              <a:defRPr/>
            </a:pPr>
            <a:endParaRPr lang="ru-RU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1008112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i="1" dirty="0">
                <a:solidFill>
                  <a:schemeClr val="tx1"/>
                </a:solidFill>
                <a:latin typeface="+mn-lt"/>
              </a:rPr>
              <a:t>Содержательный раздел. </a:t>
            </a:r>
            <a:r>
              <a:rPr lang="ru-RU" sz="2400" i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400" i="1" dirty="0" smtClean="0">
                <a:solidFill>
                  <a:schemeClr val="tx1"/>
                </a:solidFill>
                <a:latin typeface="+mn-lt"/>
              </a:rPr>
            </a:br>
            <a:r>
              <a:rPr lang="ru-RU" sz="2400" i="1" dirty="0" smtClean="0">
                <a:solidFill>
                  <a:schemeClr val="tx1"/>
                </a:solidFill>
                <a:latin typeface="+mn-lt"/>
              </a:rPr>
              <a:t>Федеральная </a:t>
            </a:r>
            <a:r>
              <a:rPr lang="ru-RU" sz="2400" i="1" dirty="0">
                <a:solidFill>
                  <a:schemeClr val="tx1"/>
                </a:solidFill>
                <a:latin typeface="+mn-lt"/>
              </a:rPr>
              <a:t>рабочая </a:t>
            </a:r>
            <a:r>
              <a:rPr lang="ru-RU" sz="2400" i="1" u="sng" dirty="0">
                <a:solidFill>
                  <a:schemeClr val="tx1"/>
                </a:solidFill>
                <a:latin typeface="+mn-lt"/>
              </a:rPr>
              <a:t>программа воспитания</a:t>
            </a:r>
            <a:r>
              <a:rPr lang="ru-RU" sz="2400" i="1" dirty="0">
                <a:solidFill>
                  <a:schemeClr val="tx1"/>
                </a:solidFill>
                <a:latin typeface="+mn-lt"/>
              </a:rPr>
              <a:t> в ФОП ДО </a:t>
            </a:r>
            <a:endParaRPr lang="ru-RU" sz="2400" i="1" u="sng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23850" y="1773238"/>
            <a:ext cx="8208963" cy="4824412"/>
          </a:xfrm>
        </p:spPr>
        <p:txBody>
          <a:bodyPr rtlCol="0">
            <a:no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Дублирование текста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Примерной программы воспитания, которую разработал Институт изучения детства, семьи и воспитания РАО (примерная рабочая программа воспитания от 01.07.2021 № 2/21). 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своей структуре она состоит из 4 частей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18288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пояснительной записки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представлены основные сведения о программе и разъясняются термины и понятия;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целевого </a:t>
            </a:r>
            <a:r>
              <a:rPr lang="ru-RU" sz="2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 изложены цели и задачи реализации программы, требования к планируемым результатам освоения рабочей программы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воспитания;</a:t>
            </a:r>
          </a:p>
          <a:p>
            <a:pPr indent="-18288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представлено содержание воспитательной работы, особенности ее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реализации;</a:t>
            </a:r>
          </a:p>
          <a:p>
            <a:pPr indent="-18288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организационного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нем представлены требования к условиям реализации программы воспитания: кадровым, нормативно-методическим, финансовым и другим ресурсам.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72008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sz="3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и базовые </a:t>
            </a:r>
            <a:r>
              <a:rPr lang="ru-RU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</a:t>
            </a:r>
            <a:endParaRPr lang="ru-RU" sz="3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96752"/>
            <a:ext cx="3816424" cy="5184576"/>
          </a:xfrm>
        </p:spPr>
        <p:txBody>
          <a:bodyPr rtlCol="0">
            <a:normAutofit fontScale="25000" lnSpcReduction="20000"/>
          </a:bodyPr>
          <a:lstStyle/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– было ранее: </a:t>
            </a: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9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sz="9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endParaRPr lang="ru-RU" sz="9600" b="1" i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</a:t>
            </a: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</a:t>
            </a: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</a:t>
            </a:r>
            <a:endParaRPr lang="ru-RU" sz="9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оздоровительное</a:t>
            </a: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</a:t>
            </a:r>
            <a:endParaRPr lang="ru-RU" sz="9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Этико</a:t>
            </a:r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</a:t>
            </a:r>
            <a:endParaRPr lang="ru-RU" sz="9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819" name="Объект 7"/>
          <p:cNvSpPr>
            <a:spLocks noGrp="1"/>
          </p:cNvSpPr>
          <p:nvPr>
            <p:ph sz="quarter" idx="14"/>
          </p:nvPr>
        </p:nvSpPr>
        <p:spPr>
          <a:xfrm>
            <a:off x="4500563" y="1196975"/>
            <a:ext cx="4181475" cy="5327650"/>
          </a:xfrm>
        </p:spPr>
        <p:txBody>
          <a:bodyPr/>
          <a:lstStyle/>
          <a:p>
            <a:pPr marL="0" indent="0" algn="ctr">
              <a:spcBef>
                <a:spcPct val="0"/>
              </a:spcBef>
              <a:spcAft>
                <a:spcPct val="0"/>
              </a:spcAft>
              <a:buFont typeface="Georgia" pitchFamily="18" charset="0"/>
              <a:buNone/>
            </a:pPr>
            <a:r>
              <a:rPr lang="ru-RU" sz="24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ФОП ДО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Font typeface="Georgia" pitchFamily="18" charset="0"/>
              <a:buNone/>
            </a:pPr>
            <a:endParaRPr lang="ru-RU" sz="24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Font typeface="Georgia" pitchFamily="18" charset="0"/>
              <a:buNone/>
            </a:pPr>
            <a:r>
              <a:rPr lang="ru-RU" sz="2400" b="1" i="1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Направления воспитания 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(вступят </a:t>
            </a:r>
            <a:r>
              <a:rPr lang="ru-RU" sz="2400" b="1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силу с 01.09.2023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spcAft>
                <a:spcPct val="0"/>
              </a:spcAft>
              <a:buFont typeface="Georgia" pitchFamily="18" charset="0"/>
              <a:buNone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Патриотическое</a:t>
            </a:r>
          </a:p>
          <a:p>
            <a:pPr marL="0" indent="0" algn="ctr">
              <a:spcAft>
                <a:spcPct val="0"/>
              </a:spcAft>
              <a:buFont typeface="Georgia" pitchFamily="18" charset="0"/>
              <a:buNone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Социальное</a:t>
            </a:r>
          </a:p>
          <a:p>
            <a:pPr marL="0" indent="0" algn="ctr">
              <a:spcAft>
                <a:spcPct val="0"/>
              </a:spcAft>
              <a:buFont typeface="Georgia" pitchFamily="18" charset="0"/>
              <a:buNone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Познавательное</a:t>
            </a:r>
          </a:p>
          <a:p>
            <a:pPr marL="0" indent="0" algn="ctr">
              <a:spcAft>
                <a:spcPct val="0"/>
              </a:spcAft>
              <a:buFont typeface="Georgia" pitchFamily="18" charset="0"/>
              <a:buNone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Физическое и </a:t>
            </a:r>
          </a:p>
          <a:p>
            <a:pPr marL="0" indent="0" algn="ctr">
              <a:spcAft>
                <a:spcPct val="0"/>
              </a:spcAft>
              <a:buFont typeface="Georgia" pitchFamily="18" charset="0"/>
              <a:buNone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оздоровительное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Font typeface="Georgia" pitchFamily="18" charset="0"/>
              <a:buNone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Трудовое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Font typeface="Georgia" pitchFamily="18" charset="0"/>
              <a:buNone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Эстетическое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Font typeface="Georgia" pitchFamily="18" charset="0"/>
              <a:buNone/>
            </a:pP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Духовно-нравственное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864096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dirty="0">
                <a:solidFill>
                  <a:schemeClr val="tx1"/>
                </a:solidFill>
                <a:latin typeface="+mn-lt"/>
              </a:rPr>
              <a:t>Содержательный раздел. 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</a:rPr>
            </a:br>
            <a:r>
              <a:rPr lang="ru-RU" sz="2400" dirty="0">
                <a:solidFill>
                  <a:schemeClr val="tx1"/>
                </a:solidFill>
                <a:latin typeface="+mn-lt"/>
              </a:rPr>
              <a:t>Программа коррекционно-развивающей работы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23850" y="1052513"/>
            <a:ext cx="8516938" cy="5616575"/>
          </a:xfrm>
        </p:spPr>
        <p:txBody>
          <a:bodyPr rtlCol="0">
            <a:no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коррекционно-развивающей работы входит: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план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диагностических и коррекционно-развивающих мероприятий;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рабочие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коррекционно-развивающей работы с детьми с разными образовательными потребностями.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коррекционной работы представлено по нескольким </a:t>
            </a:r>
            <a:r>
              <a:rPr lang="ru-RU" sz="2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направлениям: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диагностическое,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коррекционно-развивающее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консультативное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информационно-просветительское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s://almamater13.ru/800/600/http/ds7mr.ru/about/%D0%A4%D0%93%D0%9E%D0%A1.jpg"/>
          <p:cNvPicPr>
            <a:picLocks noChangeAspect="1" noChangeArrowheads="1"/>
          </p:cNvPicPr>
          <p:nvPr/>
        </p:nvPicPr>
        <p:blipFill>
          <a:blip r:embed="rId2"/>
          <a:srcRect r="44" b="50"/>
          <a:stretch>
            <a:fillRect/>
          </a:stretch>
        </p:blipFill>
        <p:spPr bwMode="auto">
          <a:xfrm>
            <a:off x="5292725" y="719138"/>
            <a:ext cx="3671888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0" y="736600"/>
            <a:ext cx="47879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latin typeface="Times New Roman" pitchFamily="18" charset="0"/>
              </a:rPr>
              <a:t>Федеральный 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государственный 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образовательный 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стандарт дошкольного образования </a:t>
            </a:r>
            <a:r>
              <a:rPr lang="ru-RU" sz="3200">
                <a:latin typeface="Times New Roman" pitchFamily="18" charset="0"/>
              </a:rPr>
              <a:t>(ФГОС ДО),</a:t>
            </a:r>
          </a:p>
          <a:p>
            <a:pPr algn="ctr"/>
            <a:endParaRPr lang="ru-RU" sz="3200">
              <a:latin typeface="Times New Roman" pitchFamily="18" charset="0"/>
            </a:endParaRPr>
          </a:p>
          <a:p>
            <a:pPr algn="ctr"/>
            <a:r>
              <a:rPr lang="ru-RU" sz="3200">
                <a:latin typeface="Times New Roman" pitchFamily="18" charset="0"/>
              </a:rPr>
              <a:t>утвержден приказом </a:t>
            </a:r>
          </a:p>
          <a:p>
            <a:pPr algn="ctr"/>
            <a:r>
              <a:rPr lang="ru-RU" sz="3200">
                <a:latin typeface="Times New Roman" pitchFamily="18" charset="0"/>
              </a:rPr>
              <a:t>Минобрнауки России от 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17 октября 2013 года 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№ 1155.</a:t>
            </a:r>
            <a:endParaRPr lang="ru-RU" sz="3200" b="1" i="1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2"/>
          <p:cNvPicPr>
            <a:picLocks noChangeAspect="1"/>
          </p:cNvPicPr>
          <p:nvPr/>
        </p:nvPicPr>
        <p:blipFill>
          <a:blip r:embed="rId2"/>
          <a:srcRect r="21"/>
          <a:stretch>
            <a:fillRect/>
          </a:stretch>
        </p:blipFill>
        <p:spPr bwMode="auto">
          <a:xfrm>
            <a:off x="1547813" y="188913"/>
            <a:ext cx="5761037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4"/>
          <p:cNvSpPr>
            <a:spLocks noChangeArrowheads="1"/>
          </p:cNvSpPr>
          <p:nvPr/>
        </p:nvSpPr>
        <p:spPr bwMode="auto">
          <a:xfrm>
            <a:off x="358775" y="908050"/>
            <a:ext cx="87852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Программа определяет базовый объем, содержание, планируемые результаты дошкольного образования. Разработана в соответствии с ФОП ДО</a:t>
            </a:r>
          </a:p>
          <a:p>
            <a:pPr algn="ctr"/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Программа ДОУ должна соответствовать ФОП ДО </a:t>
            </a:r>
            <a:r>
              <a:rPr lang="ru-RU" sz="3200" b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 1 сентября 2023</a:t>
            </a:r>
            <a:r>
              <a:rPr lang="ru-RU" sz="320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года.</a:t>
            </a:r>
          </a:p>
          <a:p>
            <a:pPr algn="ctr"/>
            <a:r>
              <a:rPr lang="ru-RU" sz="320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u="sng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п. 4 ст. 3</a:t>
            </a:r>
            <a:r>
              <a:rPr lang="ru-RU" sz="320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 Федерального закона от 24.09.2022 № 371-ФЗ). </a:t>
            </a: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3"/>
          <p:cNvSpPr>
            <a:spLocks noChangeArrowheads="1"/>
          </p:cNvSpPr>
          <p:nvPr/>
        </p:nvSpPr>
        <p:spPr bwMode="auto">
          <a:xfrm>
            <a:off x="195263" y="549275"/>
            <a:ext cx="8964612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Обязательную часть образовательной программы необходимо оформить в </a:t>
            </a:r>
            <a:r>
              <a:rPr lang="ru-RU" sz="2800" b="1" i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виде ссылки на Федеральную программу. </a:t>
            </a:r>
          </a:p>
          <a:p>
            <a:pPr algn="ctr">
              <a:lnSpc>
                <a:spcPct val="115000"/>
              </a:lnSpc>
            </a:pPr>
            <a:endParaRPr lang="ru-RU" sz="2800" b="1" i="1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>
            <a:extLst>
              <a:ext uri="{FF2B5EF4-FFF2-40B4-BE49-F238E27FC236}"/>
            </a:extLst>
          </p:cNvPr>
          <p:cNvGraphicFramePr>
            <a:graphicFrameLocks/>
          </p:cNvGraphicFramePr>
          <p:nvPr/>
        </p:nvGraphicFramePr>
        <p:xfrm>
          <a:off x="467544" y="2204864"/>
          <a:ext cx="8108831" cy="419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3"/>
          <p:cNvSpPr>
            <a:spLocks noChangeArrowheads="1"/>
          </p:cNvSpPr>
          <p:nvPr/>
        </p:nvSpPr>
        <p:spPr bwMode="auto">
          <a:xfrm>
            <a:off x="2771775" y="461963"/>
            <a:ext cx="3983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Структура ФОП ДО</a:t>
            </a:r>
            <a:endParaRPr lang="ru-RU" sz="3200" i="1">
              <a:latin typeface="Trebuchet MS" pitchFamily="34" charset="0"/>
            </a:endParaRPr>
          </a:p>
        </p:txBody>
      </p:sp>
      <p:sp>
        <p:nvSpPr>
          <p:cNvPr id="22530" name="Прямоугольник 6"/>
          <p:cNvSpPr>
            <a:spLocks noChangeArrowheads="1"/>
          </p:cNvSpPr>
          <p:nvPr/>
        </p:nvSpPr>
        <p:spPr bwMode="auto">
          <a:xfrm>
            <a:off x="466725" y="2997200"/>
            <a:ext cx="23050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Целевой</a:t>
            </a:r>
            <a:endParaRPr lang="ru-RU" sz="4000">
              <a:latin typeface="Trebuchet MS" pitchFamily="34" charset="0"/>
            </a:endParaRPr>
          </a:p>
        </p:txBody>
      </p:sp>
      <p:sp>
        <p:nvSpPr>
          <p:cNvPr id="22531" name="Прямоугольник 7"/>
          <p:cNvSpPr>
            <a:spLocks noChangeArrowheads="1"/>
          </p:cNvSpPr>
          <p:nvPr/>
        </p:nvSpPr>
        <p:spPr bwMode="auto">
          <a:xfrm>
            <a:off x="1831975" y="3867150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Содержательный</a:t>
            </a:r>
            <a:endParaRPr lang="ru-RU" sz="4000">
              <a:latin typeface="Trebuchet MS" pitchFamily="34" charset="0"/>
            </a:endParaRPr>
          </a:p>
        </p:txBody>
      </p:sp>
      <p:sp>
        <p:nvSpPr>
          <p:cNvPr id="22532" name="Прямоугольник 8"/>
          <p:cNvSpPr>
            <a:spLocks noChangeArrowheads="1"/>
          </p:cNvSpPr>
          <p:nvPr/>
        </p:nvSpPr>
        <p:spPr bwMode="auto">
          <a:xfrm>
            <a:off x="4846638" y="4575175"/>
            <a:ext cx="4175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Организационный</a:t>
            </a:r>
            <a:endParaRPr lang="ru-RU" sz="4000">
              <a:latin typeface="Trebuchet MS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831975" y="1581150"/>
            <a:ext cx="1368425" cy="1274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572000" y="1581150"/>
            <a:ext cx="230188" cy="228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808788" y="1581150"/>
            <a:ext cx="860425" cy="3019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94618"/>
            <a:ext cx="5109729" cy="778098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ФОП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4" name="Объект 2"/>
          <p:cNvSpPr>
            <a:spLocks noGrp="1"/>
          </p:cNvSpPr>
          <p:nvPr>
            <p:ph sz="quarter" idx="13"/>
          </p:nvPr>
        </p:nvSpPr>
        <p:spPr>
          <a:xfrm>
            <a:off x="179388" y="1412875"/>
            <a:ext cx="8856662" cy="5445125"/>
          </a:xfrm>
        </p:spPr>
        <p:txBody>
          <a:bodyPr/>
          <a:lstStyle/>
          <a:p>
            <a:endParaRPr lang="ru-RU" smtClean="0"/>
          </a:p>
          <a:p>
            <a:pPr algn="just"/>
            <a:endParaRPr 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388" y="1052513"/>
          <a:ext cx="8640762" cy="53292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/>
                  </a:extLst>
                </a:gridCol>
                <a:gridCol w="7128792">
                  <a:extLst>
                    <a:ext uri="{9D8B030D-6E8A-4147-A177-3AD203B41FA5}"/>
                  </a:extLst>
                </a:gridCol>
              </a:tblGrid>
              <a:tr h="6124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 anchor="ctr"/>
                </a:tc>
                <a:extLst>
                  <a:ext uri="{0D108BD9-81ED-4DB2-BD59-A6C34878D82A}"/>
                </a:extLst>
              </a:tr>
              <a:tr h="47161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Целевой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Пояснительная 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записка: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подходы к формированию 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Планируемые результаты, представленные в виде целевых ориентиров.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Подходы к 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педагогической диагностике достижения планируемых </a:t>
                      </a:r>
                      <a:r>
                        <a:rPr lang="ru-RU" sz="2800" b="1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результатов.</a:t>
                      </a:r>
                      <a:endParaRPr lang="ru-RU" sz="28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ъект 2"/>
          <p:cNvSpPr>
            <a:spLocks noGrp="1"/>
          </p:cNvSpPr>
          <p:nvPr>
            <p:ph sz="quarter" idx="13"/>
          </p:nvPr>
        </p:nvSpPr>
        <p:spPr>
          <a:xfrm>
            <a:off x="179388" y="1412875"/>
            <a:ext cx="8856662" cy="5445125"/>
          </a:xfrm>
        </p:spPr>
        <p:txBody>
          <a:bodyPr/>
          <a:lstStyle/>
          <a:p>
            <a:endParaRPr lang="ru-RU" smtClean="0"/>
          </a:p>
          <a:p>
            <a:pPr algn="just"/>
            <a:endParaRPr 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3" y="836613"/>
          <a:ext cx="8605837" cy="5761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5574">
                  <a:extLst>
                    <a:ext uri="{9D8B030D-6E8A-4147-A177-3AD203B41FA5}"/>
                  </a:extLst>
                </a:gridCol>
                <a:gridCol w="6939890">
                  <a:extLst>
                    <a:ext uri="{9D8B030D-6E8A-4147-A177-3AD203B41FA5}"/>
                  </a:extLst>
                </a:gridCol>
              </a:tblGrid>
              <a:tr h="567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 anchor="ctr"/>
                </a:tc>
                <a:extLst>
                  <a:ext uri="{0D108BD9-81ED-4DB2-BD59-A6C34878D82A}"/>
                </a:extLst>
              </a:tr>
              <a:tr h="51934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тельный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1. Задачи и содержание образовательной деятельность по каждой из образовательных областей для всех возрастных групп.</a:t>
                      </a:r>
                      <a:b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2. </a:t>
                      </a:r>
                      <a:r>
                        <a:rPr lang="ru-RU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Вариативные формы, способы, методы и средства реализации ФОП.</a:t>
                      </a:r>
                      <a:br>
                        <a:rPr lang="ru-RU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3. Особенности образовательной деятельности разных видов и культурных практик.</a:t>
                      </a:r>
                      <a:br>
                        <a:rPr lang="ru-RU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4. Способы и направления поддержки детской инициативы.</a:t>
                      </a:r>
                      <a:br>
                        <a:rPr lang="ru-RU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5. Особенности взаимодействия педагогического коллектива с семьями обучающихся.</a:t>
                      </a:r>
                      <a:b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6. Направления, задачи и содержание коррекционно-развивающей работы.</a:t>
                      </a:r>
                      <a:b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7. </a:t>
                      </a:r>
                      <a:r>
                        <a:rPr lang="ru-RU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Федеральная рабочая программа воспитания: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пояснительная записка; целевой раздел; содержательный раздел; организационный раздел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619672" y="94618"/>
            <a:ext cx="5109729" cy="77809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ФОП ДО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2"/>
          <p:cNvSpPr>
            <a:spLocks noGrp="1"/>
          </p:cNvSpPr>
          <p:nvPr>
            <p:ph sz="quarter" idx="13"/>
          </p:nvPr>
        </p:nvSpPr>
        <p:spPr>
          <a:xfrm>
            <a:off x="179388" y="1412875"/>
            <a:ext cx="8856662" cy="5445125"/>
          </a:xfrm>
        </p:spPr>
        <p:txBody>
          <a:bodyPr/>
          <a:lstStyle/>
          <a:p>
            <a:endParaRPr lang="ru-RU" smtClean="0"/>
          </a:p>
          <a:p>
            <a:pPr algn="just"/>
            <a:endParaRPr 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3" y="836613"/>
          <a:ext cx="8750300" cy="5534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2696">
                  <a:extLst>
                    <a:ext uri="{9D8B030D-6E8A-4147-A177-3AD203B41FA5}"/>
                  </a:extLst>
                </a:gridCol>
                <a:gridCol w="7056784">
                  <a:extLst>
                    <a:ext uri="{9D8B030D-6E8A-4147-A177-3AD203B41FA5}"/>
                  </a:extLst>
                </a:gridCol>
              </a:tblGrid>
              <a:tr h="1221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 anchor="ctr"/>
                </a:tc>
                <a:extLst>
                  <a:ext uri="{0D108BD9-81ED-4DB2-BD59-A6C34878D82A}"/>
                </a:extLst>
              </a:tr>
              <a:tr h="33686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1.Описание условий реализации программы: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психолого-педагогические условия;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особенности организации РППС;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материально-техническое обеспечение ФОП, обеспеченность методическими материалами и средствами обучения и воспитания;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примерный перечень литературных, музыкальных, художественных, анимационных произведений для реализации ФОП;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кадровые условия.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2.Примерный режим и распорядок дня в 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дошкольных группах. </a:t>
                      </a:r>
                    </a:p>
                    <a:p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3.Федеральный календарный план воспитательной работы.</a:t>
                      </a:r>
                      <a:endParaRPr lang="ru-RU" sz="24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06" marR="5606" marT="5606" marB="5606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619672" y="94618"/>
            <a:ext cx="5109729" cy="77809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ФОП ДО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3056</TotalTime>
  <Words>1110</Words>
  <Application>Microsoft Office PowerPoint</Application>
  <PresentationFormat>Экран (4:3)</PresentationFormat>
  <Paragraphs>135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Trebuchet MS</vt:lpstr>
      <vt:lpstr>Arial</vt:lpstr>
      <vt:lpstr>Georgia</vt:lpstr>
      <vt:lpstr>Calibri</vt:lpstr>
      <vt:lpstr>Times New Roman</vt:lpstr>
      <vt:lpstr>Wingdings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Федеральная образовательная программа ДО как стратегический ориентир образовательной политики»</dc:title>
  <dc:creator>user</dc:creator>
  <cp:lastModifiedBy>N</cp:lastModifiedBy>
  <cp:revision>196</cp:revision>
  <cp:lastPrinted>2023-03-28T08:00:23Z</cp:lastPrinted>
  <dcterms:created xsi:type="dcterms:W3CDTF">2023-01-18T21:38:37Z</dcterms:created>
  <dcterms:modified xsi:type="dcterms:W3CDTF">2023-11-28T17:48:17Z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286227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